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854" r:id="rId2"/>
    <p:sldId id="3946" r:id="rId3"/>
    <p:sldId id="3907" r:id="rId4"/>
    <p:sldId id="3896" r:id="rId5"/>
    <p:sldId id="3895" r:id="rId6"/>
    <p:sldId id="3921" r:id="rId7"/>
    <p:sldId id="3932" r:id="rId8"/>
    <p:sldId id="3916" r:id="rId9"/>
    <p:sldId id="702" r:id="rId10"/>
    <p:sldId id="70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24F0-AAEE-4F56-9C04-7D1B16693D66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0F9D3-9790-4472-81C3-3AB6480A2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048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9B3F3-8877-4294-9484-2773B829EB1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17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D89B3-BCC1-5A6C-C016-E712E0F2A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5419594-F235-2ABC-6430-F05BD2BD0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4AE50DC-DB9E-0A47-7302-AA50E53A4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BED0BC5-494F-5405-004E-AF7E50BF9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042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08AFD-B93D-993A-5A93-9DCAB81CF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6BA5A0F-D02D-1B6C-C15F-C833BEB75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118467-C862-19A0-40B5-FF1344496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A10E1F-9166-EEA3-A62D-341A836CD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467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8263B-9368-A9DC-FA6D-7E9727EB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07B5A67-2764-B090-A809-A0BFB369E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DABABE0-F476-81D5-E117-12739B082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B5CD60-09FF-05EC-6C24-FF479E353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69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0219-0E56-CB79-F2B6-82E82683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889C6FF-5550-0569-693D-F83F12A05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BD4C7E8-2310-25C1-5ABF-13362180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EB9B3D-BC39-6FD8-AF86-4C9D6AB33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910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211C1-EC20-48E6-C75D-C2ADEE4FE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68301F4-40AD-78F2-D96E-4595A795E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585A2D3-5B03-25A6-38A3-F0873C1AA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CBF31F-DF93-DB58-6725-BB977F605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133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5379F-FF1F-53CD-FD09-DD6560FF9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9D9F5B3-4C13-3611-FB73-536DA0FF3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703EDB9-0434-582B-8FA7-67481E0AD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7C9C5-86C2-912A-0980-5D3C2B9A2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32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F2349-2B4F-07E7-D13F-ADCCEA4CF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E717C36-4DE4-0A03-A067-FA8206C59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968C300-159D-CCD0-0323-88A08A1B5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7719D49-7AAC-ECB6-180F-72FDC6E9D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65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A9B5DA-E05F-3708-DDD7-CDEA154BA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4BB9629-1144-05C4-33FE-4BD387C35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ED7F05-9748-499C-65F2-850000E6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26BB02-AE02-6CE9-1ECB-FAF1E68B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15DB3E-0C07-9971-6399-05F01B7D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36C94-3123-CE8E-79C9-F2E5D69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7A84A1-4E33-3A4D-1EFE-660ADD64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8230ED-8D51-80BC-AD55-90C09292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9589BC-2CF5-3BD4-AB18-D70BA518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F42A8-86BE-E53F-4F75-BF248CDB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47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BA21BD-FAFE-C66C-5AD5-36DF42A96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4C52F37-6300-2D88-08C7-969429444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48CF06-A983-E82F-B73F-84C00D19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5B35D3-F09A-C17A-AB62-3C41F5B8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844AE6-5639-4F1F-D42C-950047AD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07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FF1B63-AFC8-B34B-DC86-BC7CBC5A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0A6FF9-6761-FA94-C650-27F5E002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B09D5D-7586-0C80-EF3D-0EB7E932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792740-54D2-4A94-2720-3599630A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89B7E8-BD24-0E1C-3321-59476E42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996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68AC2-1D66-46FB-AF59-D28FC738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7A4731-B16D-5301-29EB-495E30D03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3AC59-2BC7-2B37-D2FE-CE3BBBDC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3A919F-0F99-28C4-B5EB-7546A432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320630-9B91-C0C5-8371-AC7EA3F2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18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6CC822-77DE-A2CB-861C-DBC53E54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51571E-FFA1-FDB9-BE6B-2744B5F45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774653-3476-4538-F563-5A8B35509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BC8646-6E1C-FE1B-F286-FDDB49CB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F370D7-364C-896F-7D65-6F4261BC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5EA5D10-A5E7-3FBF-407B-00680197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12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4BFA8-414E-869D-F4F8-76F68C5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A038-1100-F502-D4E0-EA1A59BD4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FDC0A6-D61F-AD47-55EE-03F0F2C43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CCDC28C-D7F3-1D64-2C5E-ED1B879ED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AAA67B8-FF00-9655-504A-33C97EBBF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0EDB5CC-473E-280F-D0B7-48770728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12D3938-11F6-A2D1-2CBE-383B53C0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C74AB0E-15E9-21AE-4104-F7404915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77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1261C9-3A42-1240-F766-76958FA5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746E6E8-38DF-83B5-539D-DAEDBE30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7B491F-2EEA-BD96-CA76-24976F69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3DD6FA6-730B-8CC8-5B91-C409CEF8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25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DADF5F3-5F99-29C1-A6CA-42D1D449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D0A948-50C1-F54D-53F4-835AF9DD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015337-7C8C-0351-2274-975DA5A0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1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184B0A-4D6E-7629-126D-7990C103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85CA2F-295E-8EEC-54FC-C6A7EEB1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C2C27F-B727-D448-BF21-7F681CFBF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13C6707-46EB-4211-FCE2-FFF33CAA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713281-8EAF-858A-35B0-0EA823B2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D87C2C-D78E-DD75-2DB0-65FF0171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01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035BDA-EE37-3E11-1E81-D2EF92EF4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3B478A-B083-DB4E-A734-73C3BCBB3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B7543FF-7955-E6FF-6B34-88221D7CF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F240439-00AC-05D4-0051-B348C9F7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993B8FD-4254-24EB-EB47-EF2B34B9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30FA5F-D4AC-C6ED-253C-B66817DC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344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42009F-3765-C5EB-7FDA-8CBED8C8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E80A6-8F73-0419-0F3E-70C23899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511C7A-222D-5EBF-FBDD-13688483A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75C237-FB5B-60DD-038D-64B57B488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ABDD01-5B39-3CBB-91FC-E2F0FEE9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118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elsevier.com/termsandcondition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sevier.com/termsandconditions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48EB6-3E1E-3896-69A5-8CF4FDF3F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B077B9F-15EA-D5C8-7020-7F1F8725D131}"/>
              </a:ext>
            </a:extLst>
          </p:cNvPr>
          <p:cNvSpPr txBox="1">
            <a:spLocks/>
          </p:cNvSpPr>
          <p:nvPr/>
        </p:nvSpPr>
        <p:spPr>
          <a:xfrm>
            <a:off x="0" y="2537410"/>
            <a:ext cx="12192000" cy="1783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altLang="ja-JP" sz="11500" b="1" spc="-20" dirty="0">
                <a:latin typeface="Berlin Sans FB Demi" panose="020E0802020502020306" pitchFamily="34" charset="0"/>
                <a:ea typeface="BIZ UDP明朝 Medium" panose="02020500000000000000" pitchFamily="18" charset="-128"/>
              </a:rPr>
              <a:t>Backup Slide</a:t>
            </a:r>
            <a:endParaRPr lang="ja-JP" altLang="en-US" sz="11500" b="1" spc="-20" dirty="0">
              <a:latin typeface="Berlin Sans FB Demi" panose="020E0802020502020306" pitchFamily="34" charset="0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9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>
            <a:extLst>
              <a:ext uri="{FF2B5EF4-FFF2-40B4-BE49-F238E27FC236}">
                <a16:creationId xmlns:a16="http://schemas.microsoft.com/office/drawing/2014/main" id="{72936C08-99DA-C63F-AF69-76B8AA380243}"/>
              </a:ext>
            </a:extLst>
          </p:cNvPr>
          <p:cNvSpPr txBox="1"/>
          <p:nvPr/>
        </p:nvSpPr>
        <p:spPr>
          <a:xfrm>
            <a:off x="925282" y="6506254"/>
            <a:ext cx="8254800" cy="231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900" b="0" i="1" strike="noStrike" spc="-1" dirty="0">
                <a:latin typeface="Arial"/>
              </a:rPr>
              <a:t>Neuron</a:t>
            </a:r>
            <a:r>
              <a:rPr lang="en-US" sz="900" b="0" strike="noStrike" spc="-1" dirty="0">
                <a:latin typeface="Arial"/>
              </a:rPr>
              <a:t> DOI: (10.1016/j.neuron.2022.09.001) 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B02DF617-FD1A-A23B-BEFF-86ADDFA0E540}"/>
              </a:ext>
            </a:extLst>
          </p:cNvPr>
          <p:cNvSpPr txBox="1"/>
          <p:nvPr/>
        </p:nvSpPr>
        <p:spPr>
          <a:xfrm>
            <a:off x="952560" y="6624000"/>
            <a:ext cx="5556240" cy="2311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r>
              <a:rPr lang="en-US" sz="900" b="0" strike="noStrike" spc="-1" dirty="0">
                <a:latin typeface="Arial"/>
              </a:rPr>
              <a:t>Copyright © 2022 The Author(s)</a:t>
            </a:r>
            <a:r>
              <a:rPr lang="en-US" sz="900" b="0" strike="noStrike" spc="-1" dirty="0">
                <a:latin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Terms and Conditions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02E0775D-7ACB-D32C-9A25-CFD99FF2B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4440" y="6302340"/>
            <a:ext cx="708120" cy="49644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F8729E-F2E0-AB98-738A-B507E1AEDD76}"/>
              </a:ext>
            </a:extLst>
          </p:cNvPr>
          <p:cNvSpPr txBox="1"/>
          <p:nvPr/>
        </p:nvSpPr>
        <p:spPr>
          <a:xfrm>
            <a:off x="0" y="888490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solidFill>
                  <a:srgbClr val="C00000"/>
                </a:solidFill>
                <a:latin typeface="Amasis MT Pro Medium" panose="02040604050005020304" pitchFamily="18" charset="0"/>
              </a:rPr>
              <a:t>https://www.cell.com/neuron/fulltext/S0896-6273(22)00806-6?_returnURL=https%3A%2F%2Flinkinghub.elsevier.com%2Fretrieve%2Fpii%2FS0896627322008066%3Fshowall%3Dtrue#</a:t>
            </a:r>
            <a:endParaRPr lang="ja-JP" altLang="en-US" sz="1050" dirty="0">
              <a:solidFill>
                <a:srgbClr val="C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386872-99ED-7561-5C66-C950069C4029}"/>
              </a:ext>
            </a:extLst>
          </p:cNvPr>
          <p:cNvSpPr txBox="1"/>
          <p:nvPr/>
        </p:nvSpPr>
        <p:spPr>
          <a:xfrm>
            <a:off x="-1" y="619362"/>
            <a:ext cx="12191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0" i="1" dirty="0">
                <a:effectLst/>
                <a:latin typeface="Franklin Gothic Heavy" panose="020B0903020102020204" pitchFamily="34" charset="0"/>
              </a:rPr>
              <a:t>In vitro</a:t>
            </a:r>
            <a:r>
              <a:rPr lang="en-US" altLang="ja-JP" sz="2000" b="0" i="0" dirty="0">
                <a:effectLst/>
                <a:latin typeface="Franklin Gothic Heavy" panose="020B0903020102020204" pitchFamily="34" charset="0"/>
              </a:rPr>
              <a:t> neurons learn and exhibit sentience when embodied in a simulated game-world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B75CC4B-045A-B230-D3F6-5713BA675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5120"/>
            <a:ext cx="12227307" cy="383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8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ABC0-19AF-E076-FA10-9495E438A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E3BE1F-534A-EB3E-D082-03C53DC06233}"/>
              </a:ext>
            </a:extLst>
          </p:cNvPr>
          <p:cNvSpPr txBox="1"/>
          <p:nvPr/>
        </p:nvSpPr>
        <p:spPr>
          <a:xfrm>
            <a:off x="217058" y="1034105"/>
            <a:ext cx="45997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スフェロイド</a:t>
            </a:r>
            <a:endParaRPr kumimoji="1" lang="en-US" altLang="ja-JP" sz="66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91AAD6-A0E8-5AE8-C6DC-155F4CEEF29E}"/>
              </a:ext>
            </a:extLst>
          </p:cNvPr>
          <p:cNvSpPr txBox="1"/>
          <p:nvPr/>
        </p:nvSpPr>
        <p:spPr>
          <a:xfrm>
            <a:off x="217058" y="2428263"/>
            <a:ext cx="5825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オルガノイド</a:t>
            </a:r>
            <a:endParaRPr kumimoji="1" lang="en-US" altLang="ja-JP" sz="66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928D23-71B9-FD17-446C-22A445FD02DC}"/>
              </a:ext>
            </a:extLst>
          </p:cNvPr>
          <p:cNvSpPr txBox="1"/>
          <p:nvPr/>
        </p:nvSpPr>
        <p:spPr>
          <a:xfrm>
            <a:off x="217058" y="3988069"/>
            <a:ext cx="64192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</a:t>
            </a:r>
            <a:endParaRPr kumimoji="1" lang="en-US" altLang="ja-JP" sz="66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F0DC51-0D2F-0187-7139-D076B279A8FF}"/>
              </a:ext>
            </a:extLst>
          </p:cNvPr>
          <p:cNvSpPr txBox="1"/>
          <p:nvPr/>
        </p:nvSpPr>
        <p:spPr>
          <a:xfrm>
            <a:off x="217058" y="5447984"/>
            <a:ext cx="41009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キメロイド</a:t>
            </a:r>
            <a:endParaRPr kumimoji="1" lang="en-US" altLang="ja-JP" sz="66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D71313-C24E-28A3-6096-C4BBE1DB200E}"/>
              </a:ext>
            </a:extLst>
          </p:cNvPr>
          <p:cNvSpPr/>
          <p:nvPr/>
        </p:nvSpPr>
        <p:spPr>
          <a:xfrm>
            <a:off x="0" y="0"/>
            <a:ext cx="12192000" cy="7754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b="1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ご説明する内容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12DA890-410D-BF44-0BF3-CC92FC8DA036}"/>
              </a:ext>
            </a:extLst>
          </p:cNvPr>
          <p:cNvSpPr txBox="1"/>
          <p:nvPr/>
        </p:nvSpPr>
        <p:spPr>
          <a:xfrm>
            <a:off x="4816763" y="1234160"/>
            <a:ext cx="2997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Spheroid</a:t>
            </a:r>
            <a:endParaRPr lang="ja-JP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E882A6-709B-A0EF-F0B8-9976865F7140}"/>
              </a:ext>
            </a:extLst>
          </p:cNvPr>
          <p:cNvSpPr txBox="1"/>
          <p:nvPr/>
        </p:nvSpPr>
        <p:spPr>
          <a:xfrm>
            <a:off x="4816763" y="2711880"/>
            <a:ext cx="2997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000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0"/>
              </a:rPr>
              <a:t>Organoid</a:t>
            </a:r>
            <a:endParaRPr lang="ja-JP" altLang="en-US" sz="4000" dirty="0">
              <a:solidFill>
                <a:schemeClr val="accent2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3CCDCB-C6AC-FDFC-077C-7008D07D0289}"/>
              </a:ext>
            </a:extLst>
          </p:cNvPr>
          <p:cNvSpPr txBox="1"/>
          <p:nvPr/>
        </p:nvSpPr>
        <p:spPr>
          <a:xfrm>
            <a:off x="5382487" y="4226538"/>
            <a:ext cx="2997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000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Assembloid</a:t>
            </a:r>
            <a:endParaRPr lang="ja-JP" altLang="en-US" sz="4000" dirty="0">
              <a:solidFill>
                <a:srgbClr val="C0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CCB3DF-9811-D72F-C673-9906181BA122}"/>
              </a:ext>
            </a:extLst>
          </p:cNvPr>
          <p:cNvSpPr txBox="1"/>
          <p:nvPr/>
        </p:nvSpPr>
        <p:spPr>
          <a:xfrm>
            <a:off x="4212196" y="5704258"/>
            <a:ext cx="3659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6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Chimeroids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310A60D-6E31-BA12-1FEE-A6740885E306}"/>
              </a:ext>
            </a:extLst>
          </p:cNvPr>
          <p:cNvSpPr txBox="1"/>
          <p:nvPr/>
        </p:nvSpPr>
        <p:spPr>
          <a:xfrm>
            <a:off x="7610764" y="1339273"/>
            <a:ext cx="379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細胞群の</a:t>
            </a:r>
            <a:r>
              <a:rPr lang="en-US" altLang="ja-JP" sz="3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3</a:t>
            </a:r>
            <a:r>
              <a:rPr lang="ja-JP" altLang="en-US" sz="3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次元の塊</a:t>
            </a:r>
            <a:endParaRPr kumimoji="1" lang="ja-JP" altLang="en-US" sz="3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811216-4E7F-DCAB-338A-5FA0B5D53472}"/>
              </a:ext>
            </a:extLst>
          </p:cNvPr>
          <p:cNvSpPr txBox="1"/>
          <p:nvPr/>
        </p:nvSpPr>
        <p:spPr>
          <a:xfrm>
            <a:off x="10529453" y="1177841"/>
            <a:ext cx="858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かたまり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02B9CE-6130-FD9A-7D26-2D192C8B1212}"/>
              </a:ext>
            </a:extLst>
          </p:cNvPr>
          <p:cNvSpPr txBox="1"/>
          <p:nvPr/>
        </p:nvSpPr>
        <p:spPr>
          <a:xfrm>
            <a:off x="7361383" y="2782670"/>
            <a:ext cx="4248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幹細胞から誘導された機能細胞群</a:t>
            </a:r>
            <a:endParaRPr kumimoji="1" lang="ja-JP" altLang="en-US" sz="3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CC8F007-8470-39B0-1D94-BB29ABA0B9AF}"/>
              </a:ext>
            </a:extLst>
          </p:cNvPr>
          <p:cNvSpPr txBox="1"/>
          <p:nvPr/>
        </p:nvSpPr>
        <p:spPr>
          <a:xfrm>
            <a:off x="8164947" y="4208069"/>
            <a:ext cx="4027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異種オルガノイドを合成した多機能性合成細胞群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073465-1489-F8D8-EA33-D9D39A532A27}"/>
              </a:ext>
            </a:extLst>
          </p:cNvPr>
          <p:cNvSpPr txBox="1"/>
          <p:nvPr/>
        </p:nvSpPr>
        <p:spPr>
          <a:xfrm>
            <a:off x="7038111" y="5623840"/>
            <a:ext cx="5052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発生由来の異なる多種オルガノイドを合成した細胞群</a:t>
            </a:r>
          </a:p>
        </p:txBody>
      </p:sp>
    </p:spTree>
    <p:extLst>
      <p:ext uri="{BB962C8B-B14F-4D97-AF65-F5344CB8AC3E}">
        <p14:creationId xmlns:p14="http://schemas.microsoft.com/office/powerpoint/2010/main" val="87514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2D37F-AE1B-E9C5-602F-6FF95778C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4F49518-06D4-E5AC-3FD6-5D82D82EB5F6}"/>
              </a:ext>
            </a:extLst>
          </p:cNvPr>
          <p:cNvSpPr txBox="1"/>
          <p:nvPr/>
        </p:nvSpPr>
        <p:spPr>
          <a:xfrm>
            <a:off x="1356850" y="2767282"/>
            <a:ext cx="9379975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dirty="0">
                <a:solidFill>
                  <a:schemeClr val="accent5">
                    <a:lumMod val="50000"/>
                  </a:scheme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キメロイド</a:t>
            </a:r>
            <a:endParaRPr kumimoji="1" lang="en-US" altLang="ja-JP" sz="9600" dirty="0">
              <a:solidFill>
                <a:schemeClr val="accent5">
                  <a:lumMod val="50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1AF111B-0189-90BB-4734-34D972EEA804}"/>
              </a:ext>
            </a:extLst>
          </p:cNvPr>
          <p:cNvSpPr txBox="1"/>
          <p:nvPr/>
        </p:nvSpPr>
        <p:spPr>
          <a:xfrm rot="1758246">
            <a:off x="8826831" y="3535716"/>
            <a:ext cx="776749" cy="769441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F613487-9B2F-7223-8D41-486A7A636B63}"/>
              </a:ext>
            </a:extLst>
          </p:cNvPr>
          <p:cNvSpPr txBox="1"/>
          <p:nvPr/>
        </p:nvSpPr>
        <p:spPr>
          <a:xfrm>
            <a:off x="4378485" y="4336942"/>
            <a:ext cx="3638678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b="1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Chimeroids</a:t>
            </a:r>
            <a:endParaRPr kumimoji="1" lang="ja-JP" altLang="en-US" sz="4400" dirty="0">
              <a:solidFill>
                <a:srgbClr val="7030A0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56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13391-6890-EC59-BDEB-4F4EC7F4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63F971-6DF3-416E-483C-8C8F55E5EC84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キメロイド（</a:t>
            </a:r>
            <a:r>
              <a:rPr kumimoji="1" lang="en-US" altLang="ja-JP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Chimeroids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180CEC-84CE-8877-2FC9-4A1CCFAA4CC8}"/>
              </a:ext>
            </a:extLst>
          </p:cNvPr>
          <p:cNvSpPr txBox="1"/>
          <p:nvPr/>
        </p:nvSpPr>
        <p:spPr>
          <a:xfrm>
            <a:off x="2797909" y="6596390"/>
            <a:ext cx="609600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（出所）米国立衛生研究所</a:t>
            </a:r>
            <a:r>
              <a:rPr lang="en-US" altLang="ja-JP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PubMed</a:t>
            </a:r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lang="en-US" altLang="ja-JP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https://pubmed.ncbi.nlm.nih.gov/38926573/</a:t>
            </a:r>
            <a:endParaRPr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1F90DF8-B1A1-4826-AF0C-C9A1667C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" y="734646"/>
            <a:ext cx="12102526" cy="5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6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7028-231F-8172-3025-EFF1FDB3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2E2472E9-FD98-DADC-1DA0-206DCA88A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90" y="4167775"/>
            <a:ext cx="5721881" cy="247158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9B0B660-BC9F-015F-9A94-CE86C501A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796" y="646331"/>
            <a:ext cx="5721881" cy="611553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0166F1-54BC-4168-BF9A-CBC791C2605D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キメロイド（</a:t>
            </a:r>
            <a:r>
              <a:rPr kumimoji="1" lang="en-US" altLang="ja-JP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Chimeroids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ECCD98-8FB9-906A-C9B7-3526D4D40B5A}"/>
              </a:ext>
            </a:extLst>
          </p:cNvPr>
          <p:cNvSpPr txBox="1"/>
          <p:nvPr/>
        </p:nvSpPr>
        <p:spPr>
          <a:xfrm>
            <a:off x="2975132" y="6571805"/>
            <a:ext cx="598658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（出所）米国立衛生研究所</a:t>
            </a:r>
            <a:r>
              <a:rPr lang="en-US" altLang="ja-JP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PubMed</a:t>
            </a:r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lang="en-US" altLang="ja-JP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https://pubmed.ncbi.nlm.nih.gov/38926573/</a:t>
            </a:r>
            <a:endParaRPr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0117E6D-B0D9-C887-655E-ADC2D969F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19" y="615071"/>
            <a:ext cx="5962010" cy="35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80818-EC27-4E32-5BEF-D941C17F6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3BB3717-4089-9558-24FC-CE25E75A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35" y="-9044"/>
            <a:ext cx="9408699" cy="686704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DB9312-EA07-83DD-3279-DC3BA046C2D9}"/>
              </a:ext>
            </a:extLst>
          </p:cNvPr>
          <p:cNvSpPr txBox="1"/>
          <p:nvPr/>
        </p:nvSpPr>
        <p:spPr>
          <a:xfrm>
            <a:off x="1573335" y="6419377"/>
            <a:ext cx="939630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HARVARD Department of Stem Cell and Regenerative Biology:</a:t>
            </a:r>
          </a:p>
          <a:p>
            <a:pPr algn="ctr"/>
            <a:r>
              <a:rPr lang="en-US" altLang="ja-JP" sz="10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https://hscrb.harvard.edu/news/brain-chimeroids-reveal-susceptibility-to-brain-triggers/</a:t>
            </a:r>
            <a:endParaRPr lang="ja-JP" altLang="en-US" sz="1000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FFCDC12-46A7-B266-66C5-0A8A2A881DC6}"/>
              </a:ext>
            </a:extLst>
          </p:cNvPr>
          <p:cNvSpPr txBox="1"/>
          <p:nvPr/>
        </p:nvSpPr>
        <p:spPr>
          <a:xfrm>
            <a:off x="2679099" y="-3251"/>
            <a:ext cx="70272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Composition of brain </a:t>
            </a:r>
            <a:r>
              <a:rPr lang="en-US" altLang="ja-JP" sz="1000" dirty="0" err="1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chimeroids</a:t>
            </a:r>
            <a:r>
              <a:rPr lang="en-US" altLang="ja-JP" sz="10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. Credit: Noelia Antón-Bolaños and Irene Faravelli</a:t>
            </a:r>
            <a:endParaRPr lang="ja-JP" altLang="en-US" sz="1000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602AA2A-BD4C-6FE7-838C-360862CA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95662"/>
            <a:ext cx="1560944" cy="17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8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5BBD4-9027-65D0-D91B-6EA17762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8A87E6-5062-4A02-C0D1-CF2BB1467033}"/>
              </a:ext>
            </a:extLst>
          </p:cNvPr>
          <p:cNvSpPr txBox="1"/>
          <p:nvPr/>
        </p:nvSpPr>
        <p:spPr>
          <a:xfrm>
            <a:off x="1356850" y="2767282"/>
            <a:ext cx="9379975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dirty="0">
                <a:solidFill>
                  <a:schemeClr val="accent5">
                    <a:lumMod val="50000"/>
                  </a:scheme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コネクトイド</a:t>
            </a:r>
            <a:endParaRPr kumimoji="1" lang="en-US" altLang="ja-JP" sz="9600" dirty="0">
              <a:solidFill>
                <a:schemeClr val="accent5">
                  <a:lumMod val="50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1ED788-96BD-CD0A-9EDA-2765D0598685}"/>
              </a:ext>
            </a:extLst>
          </p:cNvPr>
          <p:cNvSpPr txBox="1"/>
          <p:nvPr/>
        </p:nvSpPr>
        <p:spPr>
          <a:xfrm rot="1758246">
            <a:off x="8826831" y="3535716"/>
            <a:ext cx="776749" cy="769441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31816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88B3-5467-BAF4-682C-784E7B480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BDD19F3-5D04-8D93-A97F-93A13462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E46621-C73A-737A-CDBC-1A3A8C9D1F71}"/>
              </a:ext>
            </a:extLst>
          </p:cNvPr>
          <p:cNvSpPr txBox="1"/>
          <p:nvPr/>
        </p:nvSpPr>
        <p:spPr>
          <a:xfrm>
            <a:off x="338974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2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（出所）週刊アスキー：</a:t>
            </a:r>
            <a:r>
              <a:rPr lang="en-US" altLang="ja-JP" sz="12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https://weekly.ascii.jp/elem/000/004/246/4246608/</a:t>
            </a:r>
            <a:endParaRPr lang="ja-JP" altLang="en-US" sz="12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714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in graphic">
            <a:extLst>
              <a:ext uri="{FF2B5EF4-FFF2-40B4-BE49-F238E27FC236}">
                <a16:creationId xmlns:a16="http://schemas.microsoft.com/office/drawing/2014/main" id="{AC6AABFE-0B90-C175-188C-CFC61BC46F2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44440" y="1185286"/>
            <a:ext cx="5343734" cy="5159177"/>
          </a:xfrm>
          <a:prstGeom prst="rect">
            <a:avLst/>
          </a:prstGeom>
          <a:ln>
            <a:noFill/>
          </a:ln>
        </p:spPr>
      </p:pic>
      <p:sp>
        <p:nvSpPr>
          <p:cNvPr id="3" name="TextShape 2">
            <a:extLst>
              <a:ext uri="{FF2B5EF4-FFF2-40B4-BE49-F238E27FC236}">
                <a16:creationId xmlns:a16="http://schemas.microsoft.com/office/drawing/2014/main" id="{72936C08-99DA-C63F-AF69-76B8AA380243}"/>
              </a:ext>
            </a:extLst>
          </p:cNvPr>
          <p:cNvSpPr txBox="1"/>
          <p:nvPr/>
        </p:nvSpPr>
        <p:spPr>
          <a:xfrm>
            <a:off x="952560" y="6477120"/>
            <a:ext cx="8254800" cy="231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900" b="0" i="1" strike="noStrike" spc="-1" dirty="0">
                <a:latin typeface="Arial"/>
              </a:rPr>
              <a:t>Neuron</a:t>
            </a:r>
            <a:r>
              <a:rPr lang="en-US" sz="900" b="0" strike="noStrike" spc="-1" dirty="0">
                <a:latin typeface="Arial"/>
              </a:rPr>
              <a:t> DOI: (10.1016/j.neuron.2022.09.001) 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B02DF617-FD1A-A23B-BEFF-86ADDFA0E540}"/>
              </a:ext>
            </a:extLst>
          </p:cNvPr>
          <p:cNvSpPr txBox="1"/>
          <p:nvPr/>
        </p:nvSpPr>
        <p:spPr>
          <a:xfrm>
            <a:off x="952560" y="6624000"/>
            <a:ext cx="5556240" cy="2311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r>
              <a:rPr lang="en-US" sz="900" b="0" strike="noStrike" spc="-1" dirty="0">
                <a:latin typeface="Arial"/>
              </a:rPr>
              <a:t>Copyright © 2022 The Author(s)</a:t>
            </a:r>
            <a:r>
              <a:rPr lang="en-US" sz="900" b="0" strike="noStrike" spc="-1" dirty="0"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Terms and Conditions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02E0775D-7ACB-D32C-9A25-CFD99FF2B90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44440" y="6302340"/>
            <a:ext cx="708120" cy="49644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F8729E-F2E0-AB98-738A-B507E1AEDD76}"/>
              </a:ext>
            </a:extLst>
          </p:cNvPr>
          <p:cNvSpPr txBox="1"/>
          <p:nvPr/>
        </p:nvSpPr>
        <p:spPr>
          <a:xfrm>
            <a:off x="0" y="960396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solidFill>
                  <a:srgbClr val="C00000"/>
                </a:solidFill>
                <a:latin typeface="Amasis MT Pro Medium" panose="02040604050005020304" pitchFamily="18" charset="0"/>
              </a:rPr>
              <a:t>https://www.cell.com/neuron/fulltext/S0896-6273(22)00806-6?_returnURL=https%3A%2F%2Flinkinghub.elsevier.com%2Fretrieve%2Fpii%2FS0896627322008066%3Fshowall%3Dtrue#</a:t>
            </a:r>
            <a:endParaRPr lang="ja-JP" altLang="en-US" sz="1050" dirty="0">
              <a:solidFill>
                <a:srgbClr val="C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386872-99ED-7561-5C66-C950069C4029}"/>
              </a:ext>
            </a:extLst>
          </p:cNvPr>
          <p:cNvSpPr txBox="1"/>
          <p:nvPr/>
        </p:nvSpPr>
        <p:spPr>
          <a:xfrm>
            <a:off x="-1" y="691268"/>
            <a:ext cx="12191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0" i="1" dirty="0">
                <a:effectLst/>
                <a:latin typeface="Franklin Gothic Heavy" panose="020B0903020102020204" pitchFamily="34" charset="0"/>
              </a:rPr>
              <a:t>In vitro</a:t>
            </a:r>
            <a:r>
              <a:rPr lang="en-US" altLang="ja-JP" sz="2000" b="0" i="0" dirty="0">
                <a:effectLst/>
                <a:latin typeface="Franklin Gothic Heavy" panose="020B0903020102020204" pitchFamily="34" charset="0"/>
              </a:rPr>
              <a:t> neurons learn and exhibit sentience when embodied in a simulated game-world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D0461B7-647C-1829-E939-AEDE2307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361" y="1713396"/>
            <a:ext cx="6123199" cy="41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51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312</Words>
  <Application>Microsoft Office PowerPoint</Application>
  <PresentationFormat>ワイド画面</PresentationFormat>
  <Paragraphs>44</Paragraphs>
  <Slides>10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4" baseType="lpstr">
      <vt:lpstr>BIZ UDP明朝 Medium</vt:lpstr>
      <vt:lpstr>HGP創英角ｺﾞｼｯｸUB</vt:lpstr>
      <vt:lpstr>Meiryo UI</vt:lpstr>
      <vt:lpstr>UD デジタル 教科書体 NK-R</vt:lpstr>
      <vt:lpstr>游ゴシック</vt:lpstr>
      <vt:lpstr>游ゴシック Light</vt:lpstr>
      <vt:lpstr>ADLaM Display</vt:lpstr>
      <vt:lpstr>Amasis MT Pro Medium</vt:lpstr>
      <vt:lpstr>Arial</vt:lpstr>
      <vt:lpstr>Berlin Sans FB Demi</vt:lpstr>
      <vt:lpstr>Britannic Bold</vt:lpstr>
      <vt:lpstr>Franklin Gothic Heavy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Abe,YutakaTKZIM</dc:creator>
  <cp:lastModifiedBy>Abe,YutakaTKZIM</cp:lastModifiedBy>
  <cp:revision>2</cp:revision>
  <dcterms:created xsi:type="dcterms:W3CDTF">2025-12-19T05:46:17Z</dcterms:created>
  <dcterms:modified xsi:type="dcterms:W3CDTF">2025-12-19T05:51:14Z</dcterms:modified>
</cp:coreProperties>
</file>